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3" r:id="rId2"/>
    <p:sldId id="265" r:id="rId3"/>
    <p:sldId id="269" r:id="rId4"/>
    <p:sldId id="257" r:id="rId5"/>
    <p:sldId id="258" r:id="rId6"/>
    <p:sldId id="259" r:id="rId7"/>
    <p:sldId id="260" r:id="rId8"/>
    <p:sldId id="262" r:id="rId9"/>
    <p:sldId id="261" r:id="rId10"/>
    <p:sldId id="267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33"/>
    <a:srgbClr val="339933"/>
    <a:srgbClr val="FF6600"/>
    <a:srgbClr val="FFFF66"/>
    <a:srgbClr val="FF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99DF-8596-4FC0-AEEE-28AD8BA8B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AB35-0247-47BE-95CF-7E2BB2CD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296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5A860-9F6C-40E3-99B5-A75BF9639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3A380-929D-4FDA-81E5-B9136CF9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D64C7-FBEE-4D82-BD41-7100A0144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13154-A5F2-4041-84E4-F27FA71CE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36BF-1A69-49C2-A753-B9F42E65E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024A1-E4B1-4DE7-B979-88B65D251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6F759-8A29-4C01-956E-861586C08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952F5-ED53-4446-903E-D22812679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EB440-C836-4FA8-9338-E83AA91E0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881EF-D04F-492F-A675-50F438B7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C1D93-23DC-42C0-AC1F-5CCB7569F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FE3520-9AAD-444B-8ECF-262E5F6D84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85BC-9BA5-4C4A-83ED-43DDB583DC7C}"/>
              </a:ext>
            </a:extLst>
          </p:cNvPr>
          <p:cNvSpPr/>
          <p:nvPr/>
        </p:nvSpPr>
        <p:spPr>
          <a:xfrm>
            <a:off x="1371600" y="472939"/>
            <a:ext cx="9448799" cy="294902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mừng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tiết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học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88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36" y="386717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156" y="1754948"/>
            <a:ext cx="5824245" cy="2969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335" y="1826667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22">
            <a:extLst>
              <a:ext uri="{FF2B5EF4-FFF2-40B4-BE49-F238E27FC236}">
                <a16:creationId xmlns:a16="http://schemas.microsoft.com/office/drawing/2014/main" id="{85CF5F8E-14FB-489D-9F5B-AA3969FA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17" y="2757489"/>
            <a:ext cx="6802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4FEC46CF-7442-41FB-AB5E-A8FC2244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317" y="1038150"/>
            <a:ext cx="22349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C272A8F0-A935-4FD0-9D93-9B3EFFBA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836" y="2633008"/>
            <a:ext cx="47342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2735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66800" y="1066800"/>
            <a:ext cx="9296399" cy="30008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altLang="en-US" sz="5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BẢNG NHÂN 6</a:t>
            </a:r>
            <a:endParaRPr lang="en-US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19401" y="1320903"/>
            <a:ext cx="6013939" cy="30008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5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68580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696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1"/>
          <p:cNvSpPr txBox="1">
            <a:spLocks noChangeArrowheads="1"/>
          </p:cNvSpPr>
          <p:nvPr/>
        </p:nvSpPr>
        <p:spPr bwMode="auto">
          <a:xfrm>
            <a:off x="1981200" y="914401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nhẩm:</a:t>
            </a:r>
            <a:endParaRPr lang="en-SG" sz="32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 Box 82"/>
          <p:cNvSpPr txBox="1">
            <a:spLocks noChangeArrowheads="1"/>
          </p:cNvSpPr>
          <p:nvPr/>
        </p:nvSpPr>
        <p:spPr bwMode="auto">
          <a:xfrm>
            <a:off x="2057400" y="1676401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  x  5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7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9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83"/>
          <p:cNvSpPr txBox="1">
            <a:spLocks noChangeArrowheads="1"/>
          </p:cNvSpPr>
          <p:nvPr/>
        </p:nvSpPr>
        <p:spPr bwMode="auto">
          <a:xfrm>
            <a:off x="4800600" y="1676401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10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8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6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 Box 84"/>
          <p:cNvSpPr txBox="1">
            <a:spLocks noChangeArrowheads="1"/>
          </p:cNvSpPr>
          <p:nvPr/>
        </p:nvSpPr>
        <p:spPr bwMode="auto">
          <a:xfrm>
            <a:off x="7772400" y="1695451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2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3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4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5"/>
          <p:cNvSpPr txBox="1">
            <a:spLocks noChangeArrowheads="1"/>
          </p:cNvSpPr>
          <p:nvPr/>
        </p:nvSpPr>
        <p:spPr bwMode="auto">
          <a:xfrm>
            <a:off x="2057400" y="3985639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2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  x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 Box 86"/>
          <p:cNvSpPr txBox="1">
            <a:spLocks noChangeArrowheads="1"/>
          </p:cNvSpPr>
          <p:nvPr/>
        </p:nvSpPr>
        <p:spPr bwMode="auto">
          <a:xfrm>
            <a:off x="4838700" y="3896549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x  6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87"/>
          <p:cNvSpPr txBox="1">
            <a:spLocks noChangeArrowheads="1"/>
          </p:cNvSpPr>
          <p:nvPr/>
        </p:nvSpPr>
        <p:spPr bwMode="auto">
          <a:xfrm>
            <a:off x="7791734" y="3873402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x  5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5  x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 Box 91"/>
          <p:cNvSpPr txBox="1">
            <a:spLocks noChangeArrowheads="1"/>
          </p:cNvSpPr>
          <p:nvPr/>
        </p:nvSpPr>
        <p:spPr bwMode="auto">
          <a:xfrm>
            <a:off x="3962400" y="170656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43" name="Text Box 92"/>
          <p:cNvSpPr txBox="1">
            <a:spLocks noChangeArrowheads="1"/>
          </p:cNvSpPr>
          <p:nvPr/>
        </p:nvSpPr>
        <p:spPr bwMode="auto">
          <a:xfrm>
            <a:off x="3962400" y="2399368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044" name="Text Box 93"/>
          <p:cNvSpPr txBox="1">
            <a:spLocks noChangeArrowheads="1"/>
          </p:cNvSpPr>
          <p:nvPr/>
        </p:nvSpPr>
        <p:spPr bwMode="auto">
          <a:xfrm>
            <a:off x="3962400" y="3106135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045" name="Text Box 99"/>
          <p:cNvSpPr txBox="1">
            <a:spLocks noChangeArrowheads="1"/>
          </p:cNvSpPr>
          <p:nvPr/>
        </p:nvSpPr>
        <p:spPr bwMode="auto">
          <a:xfrm>
            <a:off x="6781800" y="170656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46" name="Text Box 100"/>
          <p:cNvSpPr txBox="1">
            <a:spLocks noChangeArrowheads="1"/>
          </p:cNvSpPr>
          <p:nvPr/>
        </p:nvSpPr>
        <p:spPr bwMode="auto">
          <a:xfrm>
            <a:off x="6794879" y="241157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047" name="Text Box 101"/>
          <p:cNvSpPr txBox="1">
            <a:spLocks noChangeArrowheads="1"/>
          </p:cNvSpPr>
          <p:nvPr/>
        </p:nvSpPr>
        <p:spPr bwMode="auto">
          <a:xfrm>
            <a:off x="6781800" y="3087328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048" name="Text Box 102"/>
          <p:cNvSpPr txBox="1">
            <a:spLocks noChangeArrowheads="1"/>
          </p:cNvSpPr>
          <p:nvPr/>
        </p:nvSpPr>
        <p:spPr bwMode="auto">
          <a:xfrm>
            <a:off x="9677400" y="170656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49" name="Text Box 103"/>
          <p:cNvSpPr txBox="1">
            <a:spLocks noChangeArrowheads="1"/>
          </p:cNvSpPr>
          <p:nvPr/>
        </p:nvSpPr>
        <p:spPr bwMode="auto">
          <a:xfrm>
            <a:off x="9677400" y="233521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0" name="Text Box 104"/>
          <p:cNvSpPr txBox="1">
            <a:spLocks noChangeArrowheads="1"/>
          </p:cNvSpPr>
          <p:nvPr/>
        </p:nvSpPr>
        <p:spPr bwMode="auto">
          <a:xfrm>
            <a:off x="9700146" y="3143302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051" name="Text Box 116"/>
          <p:cNvSpPr txBox="1">
            <a:spLocks noChangeArrowheads="1"/>
          </p:cNvSpPr>
          <p:nvPr/>
        </p:nvSpPr>
        <p:spPr bwMode="auto">
          <a:xfrm>
            <a:off x="3975763" y="3990322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52" name="Text Box 117"/>
          <p:cNvSpPr txBox="1">
            <a:spLocks noChangeArrowheads="1"/>
          </p:cNvSpPr>
          <p:nvPr/>
        </p:nvSpPr>
        <p:spPr bwMode="auto">
          <a:xfrm>
            <a:off x="3962400" y="4673026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53" name="Text Box 118"/>
          <p:cNvSpPr txBox="1">
            <a:spLocks noChangeArrowheads="1"/>
          </p:cNvSpPr>
          <p:nvPr/>
        </p:nvSpPr>
        <p:spPr bwMode="auto">
          <a:xfrm>
            <a:off x="6724650" y="3888801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4" name="Text Box 119"/>
          <p:cNvSpPr txBox="1">
            <a:spLocks noChangeArrowheads="1"/>
          </p:cNvSpPr>
          <p:nvPr/>
        </p:nvSpPr>
        <p:spPr bwMode="auto">
          <a:xfrm>
            <a:off x="6711287" y="4575097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5" name="Text Box 120"/>
          <p:cNvSpPr txBox="1">
            <a:spLocks noChangeArrowheads="1"/>
          </p:cNvSpPr>
          <p:nvPr/>
        </p:nvSpPr>
        <p:spPr bwMode="auto">
          <a:xfrm>
            <a:off x="9738246" y="381976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56" name="Text Box 121"/>
          <p:cNvSpPr txBox="1">
            <a:spLocks noChangeArrowheads="1"/>
          </p:cNvSpPr>
          <p:nvPr/>
        </p:nvSpPr>
        <p:spPr bwMode="auto">
          <a:xfrm>
            <a:off x="9668301" y="454986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1042" grpId="0"/>
      <p:bldP spid="1043" grpId="0"/>
      <p:bldP spid="1044" grpId="0"/>
      <p:bldP spid="1045" grpId="0"/>
      <p:bldP spid="1047" grpId="0"/>
      <p:bldP spid="1048" grpId="0"/>
      <p:bldP spid="1049" grpId="0"/>
      <p:bldP spid="1050" grpId="0"/>
      <p:bldP spid="1051" grpId="0"/>
      <p:bldP spid="1052" grpId="0"/>
      <p:bldP spid="1053" grpId="0"/>
      <p:bldP spid="1054" grpId="0"/>
      <p:bldP spid="1055" grpId="0"/>
      <p:bldP spid="10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9"/>
          <p:cNvSpPr txBox="1">
            <a:spLocks noChangeArrowheads="1"/>
          </p:cNvSpPr>
          <p:nvPr/>
        </p:nvSpPr>
        <p:spPr bwMode="auto">
          <a:xfrm>
            <a:off x="3175000" y="1219201"/>
            <a:ext cx="1562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SG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 Box 50"/>
          <p:cNvSpPr txBox="1">
            <a:spLocks noChangeArrowheads="1"/>
          </p:cNvSpPr>
          <p:nvPr/>
        </p:nvSpPr>
        <p:spPr bwMode="auto">
          <a:xfrm>
            <a:off x="1752600" y="1887539"/>
            <a:ext cx="269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 x 9 + 6</a:t>
            </a:r>
            <a:endParaRPr lang="en-SG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51"/>
          <p:cNvSpPr txBox="1">
            <a:spLocks noChangeArrowheads="1"/>
          </p:cNvSpPr>
          <p:nvPr/>
        </p:nvSpPr>
        <p:spPr bwMode="auto">
          <a:xfrm>
            <a:off x="7135885" y="1902875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 x 5 + 29 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52"/>
          <p:cNvSpPr txBox="1">
            <a:spLocks noChangeArrowheads="1"/>
          </p:cNvSpPr>
          <p:nvPr/>
        </p:nvSpPr>
        <p:spPr bwMode="auto">
          <a:xfrm>
            <a:off x="4066735" y="419546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 x 6 + 6 </a:t>
            </a:r>
            <a:endParaRPr lang="en-SG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975100" y="1865532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9574285" y="1844136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6352735" y="4184357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1" name="Text Box 3"/>
          <p:cNvSpPr txBox="1">
            <a:spLocks noChangeArrowheads="1"/>
          </p:cNvSpPr>
          <p:nvPr/>
        </p:nvSpPr>
        <p:spPr bwMode="auto">
          <a:xfrm>
            <a:off x="1905000" y="1219201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SG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2600048" y="2103370"/>
            <a:ext cx="370322" cy="835818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8042169" y="2043950"/>
            <a:ext cx="266940" cy="943093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6200000" flipH="1">
            <a:off x="5052549" y="4353193"/>
            <a:ext cx="161795" cy="882426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4038600" y="259260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9574285" y="2748725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6416993" y="4991296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5700" y="186553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9948" y="1880867"/>
            <a:ext cx="135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8543" y="4189913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  <p:bldP spid="20" grpId="0"/>
      <p:bldP spid="2" grpId="0"/>
      <p:bldP spid="3" grpId="0"/>
      <p:bldP spid="3081" grpId="0"/>
      <p:bldP spid="9" grpId="0" animBg="1"/>
      <p:bldP spid="17" grpId="0" animBg="1"/>
      <p:bldP spid="18" grpId="0" animBg="1"/>
      <p:bldP spid="27" grpId="0"/>
      <p:bldP spid="28" grpId="0"/>
      <p:bldP spid="29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362200" y="190500"/>
            <a:ext cx="8077200" cy="2209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u="sng">
                <a:solidFill>
                  <a:srgbClr val="0000CC"/>
                </a:solidFill>
                <a:cs typeface="Times New Roman" pitchFamily="18" charset="0"/>
              </a:rPr>
              <a:t>Bài 3: </a:t>
            </a:r>
            <a:r>
              <a:rPr lang="en-US" sz="3200">
                <a:solidFill>
                  <a:srgbClr val="0000CC"/>
                </a:solidFill>
                <a:cs typeface="Times New Roman" pitchFamily="18" charset="0"/>
              </a:rPr>
              <a:t>Mỗi học sinh mua 6 quyển vở. Hỏi </a:t>
            </a:r>
          </a:p>
          <a:p>
            <a:r>
              <a:rPr lang="en-US" sz="3200">
                <a:solidFill>
                  <a:srgbClr val="0000CC"/>
                </a:solidFill>
                <a:cs typeface="Times New Roman" pitchFamily="18" charset="0"/>
              </a:rPr>
              <a:t>4 học sinh mua bao nhiêu quyển vở?</a:t>
            </a:r>
            <a:endParaRPr lang="en-US" sz="32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2057401" y="2630270"/>
            <a:ext cx="1915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4038600" y="266700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học sinh mua: 6 quyển vở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4038600" y="320040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Rectangle 26"/>
          <p:cNvSpPr>
            <a:spLocks noChangeArrowheads="1"/>
          </p:cNvSpPr>
          <p:nvPr/>
        </p:nvSpPr>
        <p:spPr bwMode="auto">
          <a:xfrm>
            <a:off x="5024118" y="3940792"/>
            <a:ext cx="1838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200400" y="4191000"/>
            <a:ext cx="662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6 x 4 = 24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743200" y="4114801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15200" y="1295400"/>
            <a:ext cx="1828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1752600"/>
            <a:ext cx="6400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6151" grpId="0"/>
      <p:bldP spid="6152" grpId="0"/>
      <p:bldP spid="18" grpId="0"/>
      <p:bldP spid="5128" grpId="0"/>
      <p:bldP spid="1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95600" y="1838326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chỗ</a:t>
            </a:r>
            <a:r>
              <a:rPr lang="en-US" sz="2800" b="1" dirty="0"/>
              <a:t> </a:t>
            </a:r>
            <a:r>
              <a:rPr lang="en-US" sz="2800" b="1" dirty="0" err="1"/>
              <a:t>chấm</a:t>
            </a:r>
            <a:r>
              <a:rPr lang="en-US" sz="2800" b="1" dirty="0"/>
              <a:t>:</a:t>
            </a:r>
            <a:endParaRPr lang="en-SG" sz="2800" b="1" dirty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905000" y="2743201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a) 12; 18; 24; …; …; …; …;</a:t>
            </a:r>
            <a:endParaRPr lang="en-SG" sz="2800" b="1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828800" y="4267201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b) 18; 21; 24; …; …; …; …;</a:t>
            </a:r>
            <a:endParaRPr lang="en-SG" sz="28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2743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8200" y="2743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36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400" y="2743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48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0" y="4267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36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81600" y="4267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33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8200" y="4267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38600" y="4276726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27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57800" y="2728914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42</a:t>
            </a:r>
          </a:p>
        </p:txBody>
      </p:sp>
      <p:sp>
        <p:nvSpPr>
          <p:cNvPr id="5133" name="Text Box 3"/>
          <p:cNvSpPr txBox="1">
            <a:spLocks noChangeArrowheads="1"/>
          </p:cNvSpPr>
          <p:nvPr/>
        </p:nvSpPr>
        <p:spPr bwMode="auto">
          <a:xfrm>
            <a:off x="1905000" y="184308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Bài 4</a:t>
            </a:r>
            <a:r>
              <a:rPr lang="en-US" sz="2400" b="1"/>
              <a:t>:</a:t>
            </a:r>
            <a:endParaRPr lang="en-SG" sz="2400" b="1"/>
          </a:p>
        </p:txBody>
      </p:sp>
      <p:sp>
        <p:nvSpPr>
          <p:cNvPr id="2" name="Curved Down Arrow 1"/>
          <p:cNvSpPr/>
          <p:nvPr/>
        </p:nvSpPr>
        <p:spPr>
          <a:xfrm>
            <a:off x="2590800" y="2438400"/>
            <a:ext cx="9144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0300" y="338607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số tăng dần 6 đơn vị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0300" y="480695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số tăng dần 3 đơn vị</a:t>
            </a:r>
          </a:p>
        </p:txBody>
      </p:sp>
      <p:sp>
        <p:nvSpPr>
          <p:cNvPr id="26" name="Curved Down Arrow 25"/>
          <p:cNvSpPr/>
          <p:nvPr/>
        </p:nvSpPr>
        <p:spPr>
          <a:xfrm>
            <a:off x="2510619" y="4057993"/>
            <a:ext cx="9144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133" grpId="0"/>
      <p:bldP spid="2" grpId="0" animBg="1"/>
      <p:bldP spid="3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905000" y="139065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Bài 5</a:t>
            </a:r>
            <a:r>
              <a:rPr lang="en-US" sz="2800" b="1"/>
              <a:t>:</a:t>
            </a:r>
            <a:endParaRPr lang="en-SG" sz="2800" b="1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200400" y="1314451"/>
            <a:ext cx="670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cs typeface="Times New Roman" pitchFamily="18" charset="0"/>
              </a:rPr>
              <a:t>Xếp 4 hình tam giác thành hình bên.</a:t>
            </a:r>
            <a:r>
              <a:rPr lang="en-US">
                <a:cs typeface="Times New Roman" pitchFamily="18" charset="0"/>
              </a:rPr>
              <a:t>           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2362200" y="26860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4419600" y="26860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6150" name="AutoShape 10"/>
          <p:cNvSpPr>
            <a:spLocks noChangeArrowheads="1"/>
          </p:cNvSpPr>
          <p:nvPr/>
        </p:nvSpPr>
        <p:spPr bwMode="auto">
          <a:xfrm>
            <a:off x="2438400" y="42862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11"/>
          <p:cNvSpPr>
            <a:spLocks noChangeArrowheads="1"/>
          </p:cNvSpPr>
          <p:nvPr/>
        </p:nvSpPr>
        <p:spPr bwMode="auto">
          <a:xfrm>
            <a:off x="4495800" y="42862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 rot="3024924">
            <a:off x="7086600" y="32353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154" name="AutoShape 14"/>
          <p:cNvSpPr>
            <a:spLocks noChangeArrowheads="1"/>
          </p:cNvSpPr>
          <p:nvPr/>
        </p:nvSpPr>
        <p:spPr bwMode="auto">
          <a:xfrm rot="-7774757">
            <a:off x="8843963" y="3292476"/>
            <a:ext cx="1360488" cy="1131887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 rot="-2362725">
            <a:off x="7962900" y="41338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6"/>
          <p:cNvSpPr>
            <a:spLocks noChangeArrowheads="1"/>
          </p:cNvSpPr>
          <p:nvPr/>
        </p:nvSpPr>
        <p:spPr bwMode="auto">
          <a:xfrm rot="8498359">
            <a:off x="7961313" y="2379663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5772150" y="421005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124200" y="1752601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Xếp 4 hình tam giác thành hình bên.</a:t>
            </a:r>
            <a:r>
              <a:rPr lang="en-US" sz="2800"/>
              <a:t> 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2209800" y="30194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267200" y="30194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286000" y="47720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4343400" y="47720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7635875" y="3384650"/>
            <a:ext cx="1752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3024924">
            <a:off x="6934200" y="366077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7749233">
            <a:off x="8718551" y="3671888"/>
            <a:ext cx="1360487" cy="1131888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2362725">
            <a:off x="7810500" y="45434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 rot="8413089">
            <a:off x="7826375" y="2789238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>
            <a:off x="5619750" y="4924425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Rectangle 21"/>
          <p:cNvSpPr>
            <a:spLocks noChangeArrowheads="1"/>
          </p:cNvSpPr>
          <p:nvPr/>
        </p:nvSpPr>
        <p:spPr bwMode="auto">
          <a:xfrm>
            <a:off x="1905001" y="1752601"/>
            <a:ext cx="115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/>
              <a:t>Bài 5</a:t>
            </a:r>
            <a:r>
              <a:rPr lang="en-US" sz="28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1" grpId="0" animBg="1"/>
      <p:bldP spid="27662" grpId="0" animBg="1"/>
      <p:bldP spid="27663" grpId="0" animBg="1"/>
      <p:bldP spid="2766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367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Lê Bích Mai</cp:lastModifiedBy>
  <cp:revision>32</cp:revision>
  <dcterms:created xsi:type="dcterms:W3CDTF">2012-09-09T14:14:03Z</dcterms:created>
  <dcterms:modified xsi:type="dcterms:W3CDTF">2021-09-30T03:36:59Z</dcterms:modified>
</cp:coreProperties>
</file>